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56" r:id="rId2"/>
    <p:sldId id="270" r:id="rId3"/>
    <p:sldId id="262" r:id="rId4"/>
    <p:sldId id="269" r:id="rId5"/>
    <p:sldId id="261" r:id="rId6"/>
    <p:sldId id="265" r:id="rId7"/>
    <p:sldId id="266" r:id="rId8"/>
    <p:sldId id="273" r:id="rId9"/>
    <p:sldId id="272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>
      <p:cViewPr>
        <p:scale>
          <a:sx n="110" d="100"/>
          <a:sy n="110" d="100"/>
        </p:scale>
        <p:origin x="-10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8184037-4BD3-48DF-8AEC-CFD578A27B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7F0FC-5C32-405D-9C2E-FC8EDB9670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FC7A-2678-474B-B00E-5937E27C82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4B7A9-5398-42DB-89E3-2FAEFC5F87F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CF78-0FF9-41D1-84DE-27FFCF643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3F5F-F234-491E-9013-47F8D45F06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3E931-8697-44BA-8B08-47D3922E32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19AF9-014D-4DA9-A9B9-8CBFCB28C93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C8D24-A49F-4C28-9C40-9DA1E3FCA2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91105-7D87-4231-8068-64A09188FBF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431B-39BE-40C7-BFB7-1BB8540B14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F42CD-A0D1-45E0-818D-0FD8F7FEBB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6F81F-3C5A-42CA-B737-F9DD471E9E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FC1A4-7472-4DF8-A1B4-772F04D59B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833CAA-0167-4C91-9263-B36A4EEE54C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09120"/>
            <a:ext cx="5976664" cy="1440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err="1" smtClean="0">
                <a:solidFill>
                  <a:schemeClr val="bg1"/>
                </a:solidFill>
              </a:rPr>
              <a:t>Stati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Uniti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d'America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 err="1" smtClean="0">
                <a:solidFill>
                  <a:schemeClr val="bg1"/>
                </a:solidFill>
              </a:rPr>
              <a:t>Presentazione</a:t>
            </a:r>
            <a:r>
              <a:rPr lang="en-US" altLang="zh-TW" sz="3600" dirty="0" smtClean="0">
                <a:solidFill>
                  <a:schemeClr val="bg1"/>
                </a:solidFill>
              </a:rPr>
              <a:t> </a:t>
            </a:r>
            <a:r>
              <a:rPr lang="en-US" altLang="zh-TW" sz="3600" dirty="0" err="1" smtClean="0">
                <a:solidFill>
                  <a:schemeClr val="bg1"/>
                </a:solidFill>
              </a:rPr>
              <a:t>Culturale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La </a:t>
            </a:r>
            <a:r>
              <a:rPr lang="en-US" altLang="zh-TW" dirty="0" err="1" smtClean="0"/>
              <a:t>Costituzione</a:t>
            </a:r>
            <a:endParaRPr lang="en-US" altLang="zh-TW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456113"/>
          </a:xfrm>
        </p:spPr>
        <p:txBody>
          <a:bodyPr>
            <a:normAutofit lnSpcReduction="10000"/>
          </a:bodyPr>
          <a:lstStyle/>
          <a:p>
            <a:r>
              <a:rPr lang="it-IT" altLang="zh-TW" sz="2400" dirty="0" smtClean="0"/>
              <a:t>È venuto in vigore nel </a:t>
            </a:r>
            <a:r>
              <a:rPr lang="it-IT" altLang="zh-TW" sz="2400" dirty="0" smtClean="0"/>
              <a:t>1789</a:t>
            </a:r>
          </a:p>
          <a:p>
            <a:r>
              <a:rPr lang="en-US" altLang="zh-TW" sz="2400" dirty="0" err="1" smtClean="0"/>
              <a:t>Emendata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27 volte</a:t>
            </a:r>
            <a:endParaRPr lang="en-US" altLang="zh-TW" sz="2400" dirty="0" smtClean="0"/>
          </a:p>
          <a:p>
            <a:r>
              <a:rPr lang="it-IT" altLang="zh-TW" sz="2400" dirty="0" smtClean="0"/>
              <a:t>I primi 10 emendamenti noti anche "Carta dei </a:t>
            </a:r>
            <a:r>
              <a:rPr lang="it-IT" altLang="zh-TW" sz="2400" dirty="0" smtClean="0"/>
              <a:t>Diritti“ </a:t>
            </a:r>
          </a:p>
          <a:p>
            <a:r>
              <a:rPr lang="it-IT" altLang="zh-TW" sz="2400" dirty="0" smtClean="0"/>
              <a:t>Specifiche protezioni di libertà individuale e di </a:t>
            </a:r>
            <a:r>
              <a:rPr lang="it-IT" altLang="zh-TW" sz="2400" dirty="0" smtClean="0"/>
              <a:t>giustizia</a:t>
            </a:r>
          </a:p>
          <a:p>
            <a:r>
              <a:rPr lang="it-IT" altLang="zh-TW" sz="2400" dirty="0" smtClean="0"/>
              <a:t>Pone </a:t>
            </a:r>
            <a:r>
              <a:rPr lang="it-IT" altLang="zh-TW" sz="2400" dirty="0" smtClean="0"/>
              <a:t>restrizioni sui poteri del </a:t>
            </a:r>
            <a:r>
              <a:rPr lang="it-IT" altLang="zh-TW" sz="2400" dirty="0" smtClean="0"/>
              <a:t>governo</a:t>
            </a:r>
          </a:p>
          <a:p>
            <a:r>
              <a:rPr lang="it-IT" altLang="zh-TW" sz="2400" dirty="0" smtClean="0"/>
              <a:t>In esposizione permanente al National Archives di </a:t>
            </a:r>
            <a:r>
              <a:rPr lang="it-IT" altLang="zh-TW" sz="2400" dirty="0" smtClean="0"/>
              <a:t>Washington, </a:t>
            </a:r>
            <a:r>
              <a:rPr lang="it-IT" altLang="zh-TW" sz="2400" dirty="0" smtClean="0"/>
              <a:t>DC</a:t>
            </a:r>
            <a:endParaRPr lang="en-US" altLang="zh-TW" sz="2400" dirty="0" smtClean="0"/>
          </a:p>
        </p:txBody>
      </p:sp>
      <p:pic>
        <p:nvPicPr>
          <p:cNvPr id="30722" name="Picture 2" descr="https://upload.wikimedia.org/wikipedia/commons/6/6c/Constitution_of_the_United_States%2C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2862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La </a:t>
            </a:r>
            <a:r>
              <a:rPr lang="en-US" altLang="zh-TW" dirty="0" err="1" smtClean="0"/>
              <a:t>Bandiera</a:t>
            </a:r>
            <a:endParaRPr lang="en-US" altLang="zh-TW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038600" cy="4320480"/>
          </a:xfrm>
        </p:spPr>
        <p:txBody>
          <a:bodyPr/>
          <a:lstStyle/>
          <a:p>
            <a:r>
              <a:rPr lang="en-US" altLang="zh-TW" sz="2800" dirty="0" err="1" smtClean="0"/>
              <a:t>Creata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nel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1777</a:t>
            </a:r>
          </a:p>
          <a:p>
            <a:r>
              <a:rPr lang="it-IT" altLang="zh-TW" sz="2800" dirty="0" smtClean="0"/>
              <a:t>Modificati 26 volte, per lo più a nuovi </a:t>
            </a:r>
            <a:r>
              <a:rPr lang="it-IT" altLang="zh-TW" sz="2800" dirty="0" smtClean="0"/>
              <a:t>Stati</a:t>
            </a:r>
          </a:p>
          <a:p>
            <a:r>
              <a:rPr lang="it-IT" altLang="zh-TW" sz="2800" dirty="0" smtClean="0"/>
              <a:t>Versione corrente adottato nel luglio </a:t>
            </a:r>
            <a:r>
              <a:rPr lang="it-IT" altLang="zh-TW" sz="2800" dirty="0" smtClean="0"/>
              <a:t>1960</a:t>
            </a:r>
          </a:p>
          <a:p>
            <a:r>
              <a:rPr lang="en-US" altLang="zh-TW" sz="2800" dirty="0" err="1" smtClean="0"/>
              <a:t>Stelle</a:t>
            </a:r>
            <a:r>
              <a:rPr lang="en-US" altLang="zh-TW" sz="2800" dirty="0" smtClean="0"/>
              <a:t> = 50 </a:t>
            </a:r>
            <a:r>
              <a:rPr lang="en-US" altLang="zh-TW" sz="2800" dirty="0" err="1" smtClean="0"/>
              <a:t>Stati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membri</a:t>
            </a:r>
            <a:endParaRPr lang="en-US" altLang="zh-TW" sz="2800" dirty="0" smtClean="0"/>
          </a:p>
          <a:p>
            <a:r>
              <a:rPr lang="en-US" altLang="zh-TW" sz="2800" dirty="0" smtClean="0"/>
              <a:t>Stripes = </a:t>
            </a:r>
            <a:r>
              <a:rPr lang="en-US" altLang="zh-TW" sz="2800" dirty="0" err="1" smtClean="0"/>
              <a:t>originali</a:t>
            </a:r>
            <a:r>
              <a:rPr lang="en-US" altLang="zh-TW" sz="2800" dirty="0" smtClean="0"/>
              <a:t> 13 </a:t>
            </a:r>
            <a:r>
              <a:rPr lang="en-US" altLang="zh-TW" sz="2800" dirty="0" err="1" smtClean="0"/>
              <a:t>colonie</a:t>
            </a:r>
            <a:endParaRPr lang="en-US" altLang="zh-TW" sz="2800" dirty="0" smtClean="0"/>
          </a:p>
        </p:txBody>
      </p:sp>
      <p:pic>
        <p:nvPicPr>
          <p:cNvPr id="7172" name="Picture 7" descr="american-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196752"/>
            <a:ext cx="3413125" cy="2151062"/>
          </a:xfrm>
        </p:spPr>
      </p:pic>
      <p:pic>
        <p:nvPicPr>
          <p:cNvPr id="7175" name="Picture 7" descr="https://upload.wikimedia.org/wikipedia/commons/thumb/f/f9/US_historical_flags-United_States_of_America.jpg/800px-US_historical_flags-United_States_of_Americ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185052" cy="266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://www.freelargeimages.com/wp-content/uploads/2014/11/Map_of_usa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24862" cy="527668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Il </a:t>
            </a:r>
            <a:r>
              <a:rPr lang="en-US" altLang="zh-TW" dirty="0" err="1" smtClean="0"/>
              <a:t>Cinquanta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Stati</a:t>
            </a:r>
            <a:endParaRPr lang="en-US" altLang="zh-TW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43887" cy="9097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err="1" smtClean="0"/>
              <a:t>Interessante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statali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fatti</a:t>
            </a:r>
            <a:endParaRPr lang="en-US" altLang="zh-TW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8435975" cy="50404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2800" dirty="0" smtClean="0"/>
              <a:t>Pennsylvania = </a:t>
            </a:r>
            <a:r>
              <a:rPr lang="en-US" altLang="zh-TW" sz="2800" dirty="0" smtClean="0"/>
              <a:t>la prima casa </a:t>
            </a:r>
            <a:r>
              <a:rPr lang="en-US" altLang="zh-TW" sz="2800" dirty="0" err="1" smtClean="0"/>
              <a:t>Stimmatina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(</a:t>
            </a:r>
            <a:r>
              <a:rPr lang="en-US" altLang="zh-TW" sz="2800" dirty="0" smtClean="0"/>
              <a:t>Hazleton)</a:t>
            </a:r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Hawaii = </a:t>
            </a:r>
            <a:r>
              <a:rPr lang="it-IT" altLang="zh-TW" sz="2800" dirty="0" smtClean="0"/>
              <a:t>era un indipendente, una monarchia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 smtClean="0"/>
              <a:t>Utah = has the largest population of Mormons</a:t>
            </a:r>
          </a:p>
          <a:p>
            <a:pPr>
              <a:lnSpc>
                <a:spcPct val="80000"/>
              </a:lnSpc>
            </a:pPr>
            <a:r>
              <a:rPr lang="en-US" altLang="zh-TW" sz="2800" dirty="0" err="1" smtClean="0"/>
              <a:t>Nuovo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Messico</a:t>
            </a:r>
            <a:r>
              <a:rPr lang="en-US" altLang="zh-TW" sz="2800" dirty="0" smtClean="0"/>
              <a:t> = </a:t>
            </a:r>
            <a:r>
              <a:rPr lang="en-US" altLang="zh-TW" sz="2800" dirty="0" err="1" smtClean="0"/>
              <a:t>massima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% </a:t>
            </a:r>
            <a:r>
              <a:rPr lang="en-US" altLang="zh-TW" sz="2800" dirty="0" err="1" smtClean="0"/>
              <a:t>dei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cattolici</a:t>
            </a:r>
            <a:r>
              <a:rPr lang="en-US" altLang="zh-TW" sz="2800" dirty="0" smtClean="0"/>
              <a:t> : </a:t>
            </a:r>
            <a:r>
              <a:rPr lang="en-US" altLang="zh-TW" sz="2800" dirty="0" smtClean="0"/>
              <a:t>34% 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California = il maggior numero di cattolici: 3,7 </a:t>
            </a:r>
            <a:r>
              <a:rPr lang="it-IT" altLang="zh-TW" sz="2800" dirty="0" smtClean="0"/>
              <a:t>milioni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Massachusetts = costruito il primo sistema di </a:t>
            </a:r>
            <a:r>
              <a:rPr lang="it-IT" altLang="zh-TW" sz="2800" dirty="0" smtClean="0"/>
              <a:t>metropolitana, </a:t>
            </a:r>
            <a:r>
              <a:rPr lang="it-IT" altLang="zh-TW" sz="2800" dirty="0" smtClean="0"/>
              <a:t>nel </a:t>
            </a:r>
            <a:r>
              <a:rPr lang="it-IT" altLang="zh-TW" sz="2800" dirty="0" smtClean="0"/>
              <a:t>1897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Texas = era parte del </a:t>
            </a:r>
            <a:r>
              <a:rPr lang="it-IT" altLang="zh-TW" sz="2800" dirty="0" smtClean="0"/>
              <a:t>Messico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Washington D.C. = la capitale </a:t>
            </a:r>
            <a:r>
              <a:rPr lang="it-IT" altLang="zh-TW" sz="2800" dirty="0" smtClean="0"/>
              <a:t>degli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800" dirty="0" smtClean="0"/>
              <a:t>	Stati Uniti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Non è uno Stato ma un </a:t>
            </a:r>
            <a:r>
              <a:rPr lang="it-IT" altLang="zh-TW" sz="2800" dirty="0" smtClean="0"/>
              <a:t>quartiere</a:t>
            </a:r>
          </a:p>
          <a:p>
            <a:pPr>
              <a:lnSpc>
                <a:spcPct val="80000"/>
              </a:lnSpc>
            </a:pPr>
            <a:r>
              <a:rPr lang="it-IT" altLang="zh-TW" sz="2800" dirty="0" smtClean="0"/>
              <a:t>la maggior parte della </a:t>
            </a:r>
            <a:r>
              <a:rPr lang="it-IT" altLang="zh-TW" sz="2800" dirty="0" smtClean="0"/>
              <a:t>popolazione</a:t>
            </a:r>
          </a:p>
          <a:p>
            <a:pPr>
              <a:lnSpc>
                <a:spcPct val="80000"/>
              </a:lnSpc>
              <a:buNone/>
            </a:pPr>
            <a:r>
              <a:rPr lang="it-IT" altLang="zh-TW" sz="2800" dirty="0" smtClean="0"/>
              <a:t>	è </a:t>
            </a:r>
            <a:r>
              <a:rPr lang="it-IT" altLang="zh-TW" sz="2800" dirty="0" smtClean="0"/>
              <a:t>di origine africana</a:t>
            </a:r>
            <a:endParaRPr lang="en-US" altLang="zh-TW" sz="2400" dirty="0" smtClean="0"/>
          </a:p>
        </p:txBody>
      </p:sp>
      <p:pic>
        <p:nvPicPr>
          <p:cNvPr id="9220" name="Picture 4" descr="Slc_mormon_tem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4077072"/>
            <a:ext cx="2377204" cy="217358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664"/>
            <a:ext cx="8243887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Le </a:t>
            </a:r>
            <a:r>
              <a:rPr lang="en-US" altLang="zh-TW" dirty="0" err="1" smtClean="0"/>
              <a:t>Religioni</a:t>
            </a:r>
            <a:endParaRPr lang="en-US" altLang="zh-TW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899592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Studio </a:t>
            </a:r>
            <a:r>
              <a:rPr lang="en-US" dirty="0" smtClean="0"/>
              <a:t>di </a:t>
            </a:r>
            <a:r>
              <a:rPr lang="en-US" dirty="0" smtClean="0"/>
              <a:t>Panorama </a:t>
            </a:r>
            <a:r>
              <a:rPr lang="en-US" dirty="0" err="1" smtClean="0"/>
              <a:t>Religioso</a:t>
            </a:r>
            <a:r>
              <a:rPr lang="en-US" dirty="0" smtClean="0"/>
              <a:t>– </a:t>
            </a:r>
            <a:r>
              <a:rPr lang="en-US" dirty="0" smtClean="0"/>
              <a:t>Pew Research Center - 2014</a:t>
            </a:r>
            <a:endParaRPr lang="en-US" dirty="0"/>
          </a:p>
        </p:txBody>
      </p:sp>
      <p:pic>
        <p:nvPicPr>
          <p:cNvPr id="1026" name="Picture 2" descr="C:\Users\Public\Box Sync\Default Sync Folder\Pe. Henchey\Lay Stigmatines\Tadeu\Pictures\Slide-Show\slide-show 01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89038"/>
            <a:ext cx="3975100" cy="4479925"/>
          </a:xfrm>
          <a:prstGeom prst="rect">
            <a:avLst/>
          </a:prstGeom>
          <a:noFill/>
        </p:spPr>
      </p:pic>
      <p:pic>
        <p:nvPicPr>
          <p:cNvPr id="1029" name="Picture 5" descr="C:\Users\Public\Box Sync\Default Sync Folder\Pe. Henchey\Lay Stigmatines\Tadeu\Pictures\Slide-Show\slide-show 02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614" y="1189038"/>
            <a:ext cx="4260850" cy="4479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648"/>
            <a:ext cx="8243887" cy="108012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La </a:t>
            </a:r>
            <a:r>
              <a:rPr lang="en-US" altLang="zh-TW" dirty="0" err="1" smtClean="0"/>
              <a:t>Statua</a:t>
            </a:r>
            <a:r>
              <a:rPr lang="en-US" altLang="zh-TW" dirty="0" smtClean="0"/>
              <a:t> </a:t>
            </a:r>
            <a:r>
              <a:rPr lang="en-US" altLang="zh-TW" dirty="0" smtClean="0"/>
              <a:t>della </a:t>
            </a:r>
            <a:r>
              <a:rPr lang="en-US" altLang="zh-TW" dirty="0" err="1" smtClean="0"/>
              <a:t>Libertà</a:t>
            </a:r>
            <a:endParaRPr lang="en-US" altLang="zh-TW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52563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altLang="zh-TW" sz="2400" dirty="0" smtClean="0"/>
              <a:t>Datta dalla </a:t>
            </a:r>
            <a:r>
              <a:rPr lang="it-IT" altLang="zh-TW" sz="2400" dirty="0" smtClean="0"/>
              <a:t>Francia dopo la rivoluzione </a:t>
            </a:r>
            <a:r>
              <a:rPr lang="it-IT" altLang="zh-TW" sz="2400" dirty="0" smtClean="0"/>
              <a:t>americana</a:t>
            </a:r>
          </a:p>
          <a:p>
            <a:pPr>
              <a:lnSpc>
                <a:spcPct val="80000"/>
              </a:lnSpc>
            </a:pPr>
            <a:r>
              <a:rPr lang="it-IT" altLang="zh-TW" sz="2400" dirty="0" smtClean="0"/>
              <a:t>Rappresenta la libertà e la </a:t>
            </a:r>
            <a:r>
              <a:rPr lang="it-IT" altLang="zh-TW" sz="2400" dirty="0" smtClean="0"/>
              <a:t>democrazia</a:t>
            </a:r>
          </a:p>
          <a:p>
            <a:pPr>
              <a:lnSpc>
                <a:spcPct val="80000"/>
              </a:lnSpc>
            </a:pPr>
            <a:r>
              <a:rPr lang="en-US" altLang="zh-TW" sz="2400" dirty="0" err="1" smtClean="0"/>
              <a:t>Torcia</a:t>
            </a:r>
            <a:r>
              <a:rPr lang="en-US" altLang="zh-TW" sz="2400" dirty="0" smtClean="0"/>
              <a:t>: </a:t>
            </a:r>
            <a:r>
              <a:rPr lang="en-US" altLang="zh-TW" sz="2400" dirty="0" err="1" smtClean="0"/>
              <a:t>simbolo</a:t>
            </a:r>
            <a:r>
              <a:rPr lang="en-US" altLang="zh-TW" sz="2400" dirty="0" smtClean="0"/>
              <a:t> di </a:t>
            </a:r>
            <a:r>
              <a:rPr lang="en-US" altLang="zh-TW" sz="2400" dirty="0" err="1" smtClean="0"/>
              <a:t>illuminazione</a:t>
            </a:r>
            <a:endParaRPr lang="en-US" altLang="zh-TW" sz="2400" dirty="0" smtClean="0"/>
          </a:p>
          <a:p>
            <a:pPr>
              <a:lnSpc>
                <a:spcPct val="80000"/>
              </a:lnSpc>
            </a:pPr>
            <a:r>
              <a:rPr lang="it-IT" altLang="zh-TW" sz="2400" dirty="0" smtClean="0"/>
              <a:t>Corona (25 finestre): simboleggia pietre preziose e raggi brillanti del cielo sopra il </a:t>
            </a:r>
            <a:r>
              <a:rPr lang="it-IT" altLang="zh-TW" sz="2400" dirty="0" smtClean="0"/>
              <a:t>mondo</a:t>
            </a:r>
          </a:p>
          <a:p>
            <a:pPr>
              <a:lnSpc>
                <a:spcPct val="80000"/>
              </a:lnSpc>
            </a:pPr>
            <a:r>
              <a:rPr lang="it-IT" altLang="zh-TW" sz="2400" dirty="0" smtClean="0"/>
              <a:t>Punte Corona (7): sette mari e </a:t>
            </a:r>
            <a:r>
              <a:rPr lang="it-IT" altLang="zh-TW" sz="2400" dirty="0" smtClean="0"/>
              <a:t>continenti</a:t>
            </a:r>
          </a:p>
          <a:p>
            <a:pPr>
              <a:lnSpc>
                <a:spcPct val="80000"/>
              </a:lnSpc>
            </a:pPr>
            <a:r>
              <a:rPr lang="it-IT" altLang="zh-TW" sz="2400" dirty="0" smtClean="0"/>
              <a:t>Tablet: un libro di </a:t>
            </a:r>
            <a:r>
              <a:rPr lang="it-IT" altLang="zh-TW" sz="2400" dirty="0" smtClean="0"/>
              <a:t>legge</a:t>
            </a:r>
          </a:p>
          <a:p>
            <a:pPr>
              <a:lnSpc>
                <a:spcPct val="80000"/>
              </a:lnSpc>
            </a:pPr>
            <a:r>
              <a:rPr lang="it-IT" altLang="zh-TW" sz="2400" dirty="0" smtClean="0"/>
              <a:t>Catene spezzate: libertà di movimento in avanti contro l'oppressione e servitù</a:t>
            </a:r>
            <a:endParaRPr lang="en-US" altLang="zh-TW" sz="2000" dirty="0" smtClean="0"/>
          </a:p>
        </p:txBody>
      </p:sp>
      <p:pic>
        <p:nvPicPr>
          <p:cNvPr id="10244" name="Picture 4" descr="liber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12875"/>
            <a:ext cx="3532187" cy="48958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648"/>
            <a:ext cx="8243887" cy="1080120"/>
          </a:xfrm>
        </p:spPr>
        <p:txBody>
          <a:bodyPr/>
          <a:lstStyle/>
          <a:p>
            <a:pPr>
              <a:defRPr/>
            </a:pPr>
            <a:r>
              <a:rPr lang="en-US" altLang="zh-TW" dirty="0" err="1" smtClean="0"/>
              <a:t>Più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popolari</a:t>
            </a:r>
            <a:r>
              <a:rPr lang="en-US" altLang="zh-TW" dirty="0" smtClean="0"/>
              <a:t> Sport</a:t>
            </a:r>
            <a:endParaRPr lang="en-US" altLang="zh-TW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546848" cy="49685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Calcio</a:t>
            </a:r>
            <a:r>
              <a:rPr lang="en-US" altLang="zh-TW" sz="2800" dirty="0" smtClean="0"/>
              <a:t> Americano (NFL</a:t>
            </a:r>
            <a:r>
              <a:rPr lang="en-US" altLang="zh-TW" sz="2800" dirty="0" smtClean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Baseball  (MLB)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Pallacanestro</a:t>
            </a:r>
            <a:r>
              <a:rPr lang="en-US" altLang="zh-TW" sz="2800" dirty="0" smtClean="0"/>
              <a:t>  </a:t>
            </a:r>
            <a:r>
              <a:rPr lang="en-US" altLang="zh-TW" sz="2800" dirty="0" smtClean="0"/>
              <a:t>(NBA)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Hockey </a:t>
            </a:r>
            <a:r>
              <a:rPr lang="en-US" altLang="zh-TW" sz="2800" dirty="0" err="1" smtClean="0"/>
              <a:t>su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ghiaccio</a:t>
            </a:r>
            <a:r>
              <a:rPr lang="en-US" altLang="zh-TW" sz="2800" dirty="0" smtClean="0"/>
              <a:t> (</a:t>
            </a:r>
            <a:r>
              <a:rPr lang="en-US" altLang="zh-TW" sz="2800" dirty="0" smtClean="0"/>
              <a:t>NHL</a:t>
            </a:r>
            <a:r>
              <a:rPr lang="en-US" altLang="zh-TW" sz="2800" dirty="0" smtClean="0"/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Soccer  (MLS)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Tennis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Golf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Scatola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Automobilismo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it-IT" altLang="zh-TW" sz="2800" dirty="0" smtClean="0"/>
              <a:t>Sport su </a:t>
            </a:r>
            <a:r>
              <a:rPr lang="it-IT" altLang="zh-TW" sz="2800" dirty="0" smtClean="0"/>
              <a:t>pista </a:t>
            </a:r>
            <a:r>
              <a:rPr lang="it-IT" altLang="zh-TW" sz="2800" dirty="0" smtClean="0"/>
              <a:t>e campi </a:t>
            </a:r>
            <a:r>
              <a:rPr lang="it-IT" altLang="zh-TW" sz="2800" dirty="0" smtClean="0"/>
              <a:t>di atletica</a:t>
            </a:r>
            <a:endParaRPr lang="en-US" altLang="zh-TW" sz="2800" dirty="0" smtClean="0"/>
          </a:p>
        </p:txBody>
      </p:sp>
      <p:pic>
        <p:nvPicPr>
          <p:cNvPr id="1028" name="Picture 4" descr="Most Popular Sports in Ame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397092"/>
            <a:ext cx="1905000" cy="1120140"/>
          </a:xfrm>
          <a:prstGeom prst="rect">
            <a:avLst/>
          </a:prstGeom>
          <a:noFill/>
        </p:spPr>
      </p:pic>
      <p:pic>
        <p:nvPicPr>
          <p:cNvPr id="1026" name="Picture 2" descr="Most Popular Sports in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229200"/>
            <a:ext cx="1905000" cy="1169670"/>
          </a:xfrm>
          <a:prstGeom prst="rect">
            <a:avLst/>
          </a:prstGeom>
          <a:noFill/>
        </p:spPr>
      </p:pic>
      <p:pic>
        <p:nvPicPr>
          <p:cNvPr id="1030" name="Picture 6" descr="Most Popular Sports in Ame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92408"/>
            <a:ext cx="1905000" cy="1188720"/>
          </a:xfrm>
          <a:prstGeom prst="rect">
            <a:avLst/>
          </a:prstGeom>
          <a:noFill/>
        </p:spPr>
      </p:pic>
      <p:pic>
        <p:nvPicPr>
          <p:cNvPr id="1032" name="Picture 8" descr="Most Popular Sports in Ame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332129"/>
            <a:ext cx="1897380" cy="1240887"/>
          </a:xfrm>
          <a:prstGeom prst="rect">
            <a:avLst/>
          </a:prstGeom>
          <a:noFill/>
        </p:spPr>
      </p:pic>
      <p:pic>
        <p:nvPicPr>
          <p:cNvPr id="1034" name="Picture 10" descr="Most Popular Sports in Amer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484784"/>
            <a:ext cx="1905000" cy="11582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6048672"/>
          </a:xfrm>
        </p:spPr>
        <p:txBody>
          <a:bodyPr/>
          <a:lstStyle/>
          <a:p>
            <a:pPr>
              <a:defRPr/>
            </a:pPr>
            <a:r>
              <a:rPr lang="en-US" altLang="zh-TW" b="1" dirty="0" err="1" smtClean="0"/>
              <a:t>Stati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Uniti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d'America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Uno </a:t>
            </a:r>
            <a:r>
              <a:rPr lang="en-US" altLang="zh-TW" dirty="0" err="1" smtClean="0"/>
              <a:t>Nazione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sotto </a:t>
            </a:r>
            <a:r>
              <a:rPr lang="en-US" altLang="zh-TW" dirty="0" err="1" smtClean="0"/>
              <a:t>Dio</a:t>
            </a:r>
            <a:r>
              <a:rPr lang="en-US" altLang="zh-TW" dirty="0" smtClean="0"/>
              <a:t>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dirty="0" err="1" smtClean="0"/>
              <a:t>indivisibile</a:t>
            </a:r>
            <a:r>
              <a:rPr lang="en-US" altLang="zh-TW" dirty="0" smtClean="0"/>
              <a:t>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con </a:t>
            </a:r>
            <a:r>
              <a:rPr lang="en-US" altLang="zh-TW" dirty="0" err="1" smtClean="0"/>
              <a:t>Libertà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e </a:t>
            </a:r>
            <a:r>
              <a:rPr lang="en-US" altLang="zh-TW" dirty="0" err="1" smtClean="0"/>
              <a:t>giustizia</a:t>
            </a:r>
            <a:r>
              <a:rPr lang="en-US" alt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per </a:t>
            </a:r>
            <a:r>
              <a:rPr lang="en-US" altLang="zh-TW" dirty="0" err="1" smtClean="0"/>
              <a:t>Tutti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272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Stati Uniti d'America   Presentazione Culturale</vt:lpstr>
      <vt:lpstr>La Costituzione</vt:lpstr>
      <vt:lpstr>La Bandiera</vt:lpstr>
      <vt:lpstr>Il Cinquanta Stati</vt:lpstr>
      <vt:lpstr>Interessante statali fatti</vt:lpstr>
      <vt:lpstr>Le Religioni</vt:lpstr>
      <vt:lpstr>La Statua della Libertà</vt:lpstr>
      <vt:lpstr>Più popolari Sport</vt:lpstr>
      <vt:lpstr>Stati Uniti d'America  Uno Nazione sotto Dio,  indivisibile, con Libertà  e giustizia  per Tutti.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Cultures</dc:title>
  <dc:creator>Cathy</dc:creator>
  <cp:lastModifiedBy>Fofinha</cp:lastModifiedBy>
  <cp:revision>58</cp:revision>
  <dcterms:created xsi:type="dcterms:W3CDTF">2007-10-27T11:46:05Z</dcterms:created>
  <dcterms:modified xsi:type="dcterms:W3CDTF">2015-08-24T21:19:46Z</dcterms:modified>
</cp:coreProperties>
</file>